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7CE923-5448-4F9A-8B59-113A1C09C54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FA7227-C9C4-417C-9869-109752EAF4F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7" Type="http://schemas.openxmlformats.org/officeDocument/2006/relationships/image" Target="../media/image6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hemistry.ru/course/content/3DHTML/15-451-2d.htm" TargetMode="External"/><Relationship Id="rId4" Type="http://schemas.openxmlformats.org/officeDocument/2006/relationships/hyperlink" Target="http://chemistry.ru/course/content/3DHTML/15-450-2d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23528" y="168315"/>
            <a:ext cx="846043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"/>
              </a:rPr>
              <a:t>Tипы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"/>
              </a:rPr>
              <a:t> органических реакций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Многообразие органических реакций сводится к пяти типам: замещения, присоединения, отщепления, перегруппировки и окислительно-восстановительные.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реакциях замещения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водород или функциональная группа замещается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неводородный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атом или другую функциональную группу: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5656" y="3068960"/>
          <a:ext cx="6095999" cy="669036"/>
        </p:xfrm>
        <a:graphic>
          <a:graphicData uri="http://schemas.openxmlformats.org/drawingml/2006/table">
            <a:tbl>
              <a:tblPr/>
              <a:tblGrid>
                <a:gridCol w="870857"/>
                <a:gridCol w="870857"/>
                <a:gridCol w="870857"/>
                <a:gridCol w="870857"/>
                <a:gridCol w="1197092"/>
                <a:gridCol w="544622"/>
                <a:gridCol w="87085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хлорметан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87624" y="4149080"/>
          <a:ext cx="6648397" cy="1080120"/>
        </p:xfrm>
        <a:graphic>
          <a:graphicData uri="http://schemas.openxmlformats.org/drawingml/2006/table">
            <a:tbl>
              <a:tblPr/>
              <a:tblGrid>
                <a:gridCol w="949771"/>
                <a:gridCol w="949771"/>
                <a:gridCol w="949771"/>
                <a:gridCol w="949771"/>
                <a:gridCol w="949771"/>
                <a:gridCol w="949771"/>
                <a:gridCol w="949771"/>
              </a:tblGrid>
              <a:tr h="6907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этанол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5849" name="Рисунок 2" descr="15-500-ch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904370"/>
            <a:ext cx="554732" cy="455673"/>
          </a:xfrm>
          <a:prstGeom prst="rect">
            <a:avLst/>
          </a:prstGeom>
          <a:noFill/>
        </p:spPr>
      </p:pic>
      <p:pic>
        <p:nvPicPr>
          <p:cNvPr id="35848" name="Рисунок 3" descr="15-501-c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7310" y="2852936"/>
            <a:ext cx="529154" cy="507107"/>
          </a:xfrm>
          <a:prstGeom prst="rect">
            <a:avLst/>
          </a:prstGeom>
          <a:noFill/>
        </p:spPr>
      </p:pic>
      <p:pic>
        <p:nvPicPr>
          <p:cNvPr id="35847" name="Рисунок 4" descr="15-502-ch3c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869553"/>
            <a:ext cx="720080" cy="424663"/>
          </a:xfrm>
          <a:prstGeom prst="rect">
            <a:avLst/>
          </a:prstGeom>
          <a:noFill/>
        </p:spPr>
      </p:pic>
      <p:pic>
        <p:nvPicPr>
          <p:cNvPr id="35846" name="Рисунок 5" descr="15-503-hc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2869554"/>
            <a:ext cx="504056" cy="445896"/>
          </a:xfrm>
          <a:prstGeom prst="rect">
            <a:avLst/>
          </a:prstGeom>
          <a:noFill/>
        </p:spPr>
      </p:pic>
      <p:pic>
        <p:nvPicPr>
          <p:cNvPr id="35845" name="Рисунок 6" descr="15-505-ch3-ch2-c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437112"/>
            <a:ext cx="1671838" cy="432048"/>
          </a:xfrm>
          <a:prstGeom prst="rect">
            <a:avLst/>
          </a:prstGeom>
          <a:noFill/>
        </p:spPr>
      </p:pic>
      <p:pic>
        <p:nvPicPr>
          <p:cNvPr id="35844" name="Рисунок 7" descr="15-506-naoh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4437112"/>
            <a:ext cx="648072" cy="414046"/>
          </a:xfrm>
          <a:prstGeom prst="rect">
            <a:avLst/>
          </a:prstGeom>
          <a:noFill/>
        </p:spPr>
      </p:pic>
      <p:pic>
        <p:nvPicPr>
          <p:cNvPr id="35843" name="Рисунок 8" descr="15-507-ch3ch2oh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4437112"/>
            <a:ext cx="1440160" cy="399080"/>
          </a:xfrm>
          <a:prstGeom prst="rect">
            <a:avLst/>
          </a:prstGeom>
          <a:noFill/>
        </p:spPr>
      </p:pic>
      <p:pic>
        <p:nvPicPr>
          <p:cNvPr id="35842" name="Рисунок 9" descr="15-508-nac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4437112"/>
            <a:ext cx="576064" cy="414046"/>
          </a:xfrm>
          <a:prstGeom prst="rect">
            <a:avLst/>
          </a:prstGeom>
          <a:noFill/>
        </p:spPr>
      </p:pic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827584" y="188640"/>
            <a:ext cx="77210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Реакции присоединения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сопровождаются разрывом кратных связей: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15-509-eta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18722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79712" y="1196752"/>
          <a:ext cx="5375920" cy="439674"/>
        </p:xfrm>
        <a:graphic>
          <a:graphicData uri="http://schemas.openxmlformats.org/drawingml/2006/table">
            <a:tbl>
              <a:tblPr/>
              <a:tblGrid>
                <a:gridCol w="1075184"/>
                <a:gridCol w="893383"/>
                <a:gridCol w="1256985"/>
                <a:gridCol w="1075184"/>
                <a:gridCol w="1075184"/>
              </a:tblGrid>
              <a:tr h="439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8915" name="Рисунок 11" descr="15-510-b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980728"/>
            <a:ext cx="792088" cy="728721"/>
          </a:xfrm>
          <a:prstGeom prst="rect">
            <a:avLst/>
          </a:prstGeom>
          <a:noFill/>
        </p:spPr>
      </p:pic>
      <p:pic>
        <p:nvPicPr>
          <p:cNvPr id="38914" name="Рисунок 23" descr="15-511-dibromet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052736"/>
            <a:ext cx="2535934" cy="648072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27585" y="3314318"/>
          <a:ext cx="6792415" cy="1338817"/>
        </p:xfrm>
        <a:graphic>
          <a:graphicData uri="http://schemas.openxmlformats.org/drawingml/2006/table">
            <a:tbl>
              <a:tblPr/>
              <a:tblGrid>
                <a:gridCol w="1358483"/>
                <a:gridCol w="1358483"/>
                <a:gridCol w="1358483"/>
                <a:gridCol w="1358483"/>
                <a:gridCol w="1358483"/>
              </a:tblGrid>
              <a:tr h="1338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8919" name="Рисунок 24" descr="15-512-c2h5c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077072"/>
            <a:ext cx="1239790" cy="648072"/>
          </a:xfrm>
          <a:prstGeom prst="rect">
            <a:avLst/>
          </a:prstGeom>
          <a:noFill/>
        </p:spPr>
      </p:pic>
      <p:pic>
        <p:nvPicPr>
          <p:cNvPr id="38918" name="Рисунок 25" descr="15-509-eta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933056"/>
            <a:ext cx="1920213" cy="1008112"/>
          </a:xfrm>
          <a:prstGeom prst="rect">
            <a:avLst/>
          </a:prstGeom>
          <a:noFill/>
        </p:spPr>
      </p:pic>
      <p:pic>
        <p:nvPicPr>
          <p:cNvPr id="38917" name="Рисунок 26" descr="15-503-hc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4077072"/>
            <a:ext cx="720080" cy="636994"/>
          </a:xfrm>
          <a:prstGeom prst="rect">
            <a:avLst/>
          </a:prstGeom>
          <a:noFill/>
        </p:spPr>
      </p:pic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3068960"/>
            <a:ext cx="946854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Реакции отщепления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(элиминирования) приводят к образованию непредельных углеводородов: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1268760"/>
          <a:ext cx="7632846" cy="1669522"/>
        </p:xfrm>
        <a:graphic>
          <a:graphicData uri="http://schemas.openxmlformats.org/drawingml/2006/table">
            <a:tbl>
              <a:tblPr/>
              <a:tblGrid>
                <a:gridCol w="2544282"/>
                <a:gridCol w="2544282"/>
                <a:gridCol w="2544282"/>
              </a:tblGrid>
              <a:tr h="8347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47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3-бром-бутен-1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1-бром-бутен-2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9938" name="Рисунок 27" descr="15-513-3brombute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38469"/>
            <a:ext cx="2592288" cy="935563"/>
          </a:xfrm>
          <a:prstGeom prst="rect">
            <a:avLst/>
          </a:prstGeom>
          <a:noFill/>
        </p:spPr>
      </p:pic>
      <p:pic>
        <p:nvPicPr>
          <p:cNvPr id="39937" name="Рисунок 28" descr="15-514-1brombut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12776"/>
            <a:ext cx="2723777" cy="432047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79512" y="332656"/>
            <a:ext cx="87612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Реакции перегруппировки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(изомеризации) приводят к образованию изомеров: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19" y="4437112"/>
          <a:ext cx="8352930" cy="957068"/>
        </p:xfrm>
        <a:graphic>
          <a:graphicData uri="http://schemas.openxmlformats.org/drawingml/2006/table">
            <a:tbl>
              <a:tblPr/>
              <a:tblGrid>
                <a:gridCol w="2784310"/>
                <a:gridCol w="2784310"/>
                <a:gridCol w="2784310"/>
              </a:tblGrid>
              <a:tr h="478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8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пентан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2-метилбутан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9941" name="Рисунок 29" descr="15-515-pent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437112"/>
            <a:ext cx="3178114" cy="435099"/>
          </a:xfrm>
          <a:prstGeom prst="rect">
            <a:avLst/>
          </a:prstGeom>
          <a:noFill/>
        </p:spPr>
      </p:pic>
      <p:pic>
        <p:nvPicPr>
          <p:cNvPr id="39940" name="Рисунок 30" descr="15-516-metilbuta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437112"/>
            <a:ext cx="2870927" cy="4179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68" y="548680"/>
          <a:ext cx="6288359" cy="1266809"/>
        </p:xfrm>
        <a:graphic>
          <a:graphicData uri="http://schemas.openxmlformats.org/drawingml/2006/table">
            <a:tbl>
              <a:tblPr/>
              <a:tblGrid>
                <a:gridCol w="1224136"/>
                <a:gridCol w="572538"/>
                <a:gridCol w="1155654"/>
                <a:gridCol w="648072"/>
                <a:gridCol w="891285"/>
                <a:gridCol w="898337"/>
                <a:gridCol w="898337"/>
              </a:tblGrid>
              <a:tr h="12668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3,5</a:t>
                      </a:r>
                      <a:r>
                        <a:rPr lang="ru-RU" sz="24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4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0964" name="Рисунок 31" descr="15-517-c2h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890390" cy="504056"/>
          </a:xfrm>
          <a:prstGeom prst="rect">
            <a:avLst/>
          </a:prstGeom>
          <a:noFill/>
        </p:spPr>
      </p:pic>
      <p:pic>
        <p:nvPicPr>
          <p:cNvPr id="40963" name="Рисунок 32" descr="15-518-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196752"/>
            <a:ext cx="648072" cy="709793"/>
          </a:xfrm>
          <a:prstGeom prst="rect">
            <a:avLst/>
          </a:prstGeom>
          <a:noFill/>
        </p:spPr>
      </p:pic>
      <p:pic>
        <p:nvPicPr>
          <p:cNvPr id="40962" name="Рисунок 33" descr="15-519-c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268760"/>
            <a:ext cx="726342" cy="576065"/>
          </a:xfrm>
          <a:prstGeom prst="rect">
            <a:avLst/>
          </a:prstGeom>
          <a:noFill/>
        </p:spPr>
      </p:pic>
      <p:pic>
        <p:nvPicPr>
          <p:cNvPr id="40961" name="Рисунок 34" descr="15-520-h2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268760"/>
            <a:ext cx="720080" cy="591494"/>
          </a:xfrm>
          <a:prstGeom prst="rect">
            <a:avLst/>
          </a:prstGeom>
          <a:noFill/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0"/>
            <a:ext cx="9144000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Реакции окисления и восстановления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протекают с изменением степени окисления углеродного атома: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Полное окисление (сгорание)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61812"/>
              </p:ext>
            </p:extLst>
          </p:nvPr>
        </p:nvGraphicFramePr>
        <p:xfrm>
          <a:off x="683568" y="4005064"/>
          <a:ext cx="7128790" cy="1368152"/>
        </p:xfrm>
        <a:graphic>
          <a:graphicData uri="http://schemas.openxmlformats.org/drawingml/2006/table">
            <a:tbl>
              <a:tblPr/>
              <a:tblGrid>
                <a:gridCol w="1440158"/>
                <a:gridCol w="1411358"/>
                <a:gridCol w="1612978"/>
                <a:gridCol w="1238538"/>
                <a:gridCol w="1425758"/>
              </a:tblGrid>
              <a:tr h="4690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991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этанол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ацетальдегид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уксусная</a:t>
                      </a:r>
                      <a:b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кислота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0968" name="Рисунок 35" descr="15-521-etano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4005064"/>
            <a:ext cx="1058310" cy="507107"/>
          </a:xfrm>
          <a:prstGeom prst="rect">
            <a:avLst/>
          </a:prstGeom>
          <a:noFill/>
        </p:spPr>
      </p:pic>
      <p:pic>
        <p:nvPicPr>
          <p:cNvPr id="40967" name="Рисунок 36" descr="15-522-acetildegi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3625452"/>
            <a:ext cx="1368152" cy="1134126"/>
          </a:xfrm>
          <a:prstGeom prst="rect">
            <a:avLst/>
          </a:prstGeom>
          <a:noFill/>
        </p:spPr>
      </p:pic>
      <p:pic>
        <p:nvPicPr>
          <p:cNvPr id="40966" name="Рисунок 37" descr="15-523-uksu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4005064"/>
            <a:ext cx="1008112" cy="392993"/>
          </a:xfrm>
          <a:prstGeom prst="rect">
            <a:avLst/>
          </a:prstGeom>
          <a:noFill/>
        </p:spPr>
      </p:pic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179512" y="3140968"/>
            <a:ext cx="279749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2.Частичное окисление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23528" y="0"/>
            <a:ext cx="781236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Все эти реакции протекают по двум механизмам, различающимся способом разрывания связей.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При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свободнорадикальном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механизме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под действием излучения или температуры происходит гомологический разрыв связей (преимущественно малополярных) с образованием частиц, содержащих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неспаренные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электроны. Эти частицы – свободные радикалы – чрезвычайно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реакционноспособны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При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ионном механизме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происходит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гетеролитический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разрыв связей с образованием: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7" name="Рисунок 38" descr="15-450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08920"/>
            <a:ext cx="648072" cy="907301"/>
          </a:xfrm>
          <a:prstGeom prst="rect">
            <a:avLst/>
          </a:prstGeom>
          <a:noFill/>
        </p:spPr>
      </p:pic>
      <p:pic>
        <p:nvPicPr>
          <p:cNvPr id="41986" name="Рисунок 39" descr="15-451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18528"/>
            <a:ext cx="648072" cy="907301"/>
          </a:xfrm>
          <a:prstGeom prst="rect">
            <a:avLst/>
          </a:prstGeom>
          <a:noFill/>
        </p:spPr>
      </p:pic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95536" y="2968878"/>
            <a:ext cx="15792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карбкатионов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9" name="Rectangle 5">
            <a:hlinkClick r:id="rId4"/>
          </p:cNvPr>
          <p:cNvSpPr>
            <a:spLocks noChangeArrowheads="1"/>
          </p:cNvSpPr>
          <p:nvPr/>
        </p:nvSpPr>
        <p:spPr bwMode="auto">
          <a:xfrm>
            <a:off x="2843808" y="299695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карбанионов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90" name="Rectangle 6">
            <a:hlinkClick r:id="rId5"/>
          </p:cNvPr>
          <p:cNvSpPr>
            <a:spLocks noChangeArrowheads="1"/>
          </p:cNvSpPr>
          <p:nvPr/>
        </p:nvSpPr>
        <p:spPr bwMode="auto">
          <a:xfrm>
            <a:off x="179512" y="3861048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Атакующий реагент, взаимодействующий с субстратом, может быть двух видов: нуклеофильным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электрофильным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Нуклеофильные реагенты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отдают электронную пару субстрату;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электрофильные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реагенты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принимают электронную пару от субстрата.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Карбкатионы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обладают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электрофильными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свойствами,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карбанионы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нуклеофильными.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</TotalTime>
  <Words>213</Words>
  <Application>Microsoft Office PowerPoint</Application>
  <PresentationFormat>Экран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Dzheyshekh</cp:lastModifiedBy>
  <cp:revision>4</cp:revision>
  <dcterms:created xsi:type="dcterms:W3CDTF">2011-12-18T18:34:23Z</dcterms:created>
  <dcterms:modified xsi:type="dcterms:W3CDTF">2020-08-26T10:50:14Z</dcterms:modified>
</cp:coreProperties>
</file>